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4" r:id="rId7"/>
    <p:sldId id="260" r:id="rId8"/>
    <p:sldId id="262" r:id="rId9"/>
    <p:sldId id="263"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82" autoAdjust="0"/>
    <p:restoredTop sz="94668"/>
  </p:normalViewPr>
  <p:slideViewPr>
    <p:cSldViewPr snapToGrid="0">
      <p:cViewPr varScale="1">
        <p:scale>
          <a:sx n="140" d="100"/>
          <a:sy n="140" d="100"/>
        </p:scale>
        <p:origin x="86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959BDF9-67FF-4646-990A-23516E8915D7}" type="datetimeFigureOut">
              <a:rPr lang="en-US" smtClean="0"/>
              <a:t>3/4/22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F4E0E-CE56-4932-9F8C-63CF23F3B75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2854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59BDF9-67FF-4646-990A-23516E8915D7}" type="datetimeFigureOut">
              <a:rPr lang="en-US" smtClean="0"/>
              <a:t>3/4/22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F4E0E-CE56-4932-9F8C-63CF23F3B753}" type="slidenum">
              <a:rPr lang="en-US" smtClean="0"/>
              <a:t>‹#›</a:t>
            </a:fld>
            <a:endParaRPr lang="en-US"/>
          </a:p>
        </p:txBody>
      </p:sp>
    </p:spTree>
    <p:extLst>
      <p:ext uri="{BB962C8B-B14F-4D97-AF65-F5344CB8AC3E}">
        <p14:creationId xmlns:p14="http://schemas.microsoft.com/office/powerpoint/2010/main" val="2771370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59BDF9-67FF-4646-990A-23516E8915D7}" type="datetimeFigureOut">
              <a:rPr lang="en-US" smtClean="0"/>
              <a:t>3/4/22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F4E0E-CE56-4932-9F8C-63CF23F3B753}" type="slidenum">
              <a:rPr lang="en-US" smtClean="0"/>
              <a:t>‹#›</a:t>
            </a:fld>
            <a:endParaRPr lang="en-US"/>
          </a:p>
        </p:txBody>
      </p:sp>
    </p:spTree>
    <p:extLst>
      <p:ext uri="{BB962C8B-B14F-4D97-AF65-F5344CB8AC3E}">
        <p14:creationId xmlns:p14="http://schemas.microsoft.com/office/powerpoint/2010/main" val="2749007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59BDF9-67FF-4646-990A-23516E8915D7}" type="datetimeFigureOut">
              <a:rPr lang="en-US" smtClean="0"/>
              <a:t>3/4/22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F4E0E-CE56-4932-9F8C-63CF23F3B753}" type="slidenum">
              <a:rPr lang="en-US" smtClean="0"/>
              <a:t>‹#›</a:t>
            </a:fld>
            <a:endParaRPr lang="en-US"/>
          </a:p>
        </p:txBody>
      </p:sp>
    </p:spTree>
    <p:extLst>
      <p:ext uri="{BB962C8B-B14F-4D97-AF65-F5344CB8AC3E}">
        <p14:creationId xmlns:p14="http://schemas.microsoft.com/office/powerpoint/2010/main" val="3171681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959BDF9-67FF-4646-990A-23516E8915D7}" type="datetimeFigureOut">
              <a:rPr lang="en-US" smtClean="0"/>
              <a:t>3/4/22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8F4E0E-CE56-4932-9F8C-63CF23F3B753}"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3731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959BDF9-67FF-4646-990A-23516E8915D7}" type="datetimeFigureOut">
              <a:rPr lang="en-US" smtClean="0"/>
              <a:t>3/4/22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8F4E0E-CE56-4932-9F8C-63CF23F3B753}" type="slidenum">
              <a:rPr lang="en-US" smtClean="0"/>
              <a:t>‹#›</a:t>
            </a:fld>
            <a:endParaRPr lang="en-US"/>
          </a:p>
        </p:txBody>
      </p:sp>
    </p:spTree>
    <p:extLst>
      <p:ext uri="{BB962C8B-B14F-4D97-AF65-F5344CB8AC3E}">
        <p14:creationId xmlns:p14="http://schemas.microsoft.com/office/powerpoint/2010/main" val="3642009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959BDF9-67FF-4646-990A-23516E8915D7}" type="datetimeFigureOut">
              <a:rPr lang="en-US" smtClean="0"/>
              <a:t>3/4/22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8F4E0E-CE56-4932-9F8C-63CF23F3B753}" type="slidenum">
              <a:rPr lang="en-US" smtClean="0"/>
              <a:t>‹#›</a:t>
            </a:fld>
            <a:endParaRPr lang="en-US"/>
          </a:p>
        </p:txBody>
      </p:sp>
    </p:spTree>
    <p:extLst>
      <p:ext uri="{BB962C8B-B14F-4D97-AF65-F5344CB8AC3E}">
        <p14:creationId xmlns:p14="http://schemas.microsoft.com/office/powerpoint/2010/main" val="1514197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59BDF9-67FF-4646-990A-23516E8915D7}" type="datetimeFigureOut">
              <a:rPr lang="en-US" smtClean="0"/>
              <a:t>3/4/22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8F4E0E-CE56-4932-9F8C-63CF23F3B753}" type="slidenum">
              <a:rPr lang="en-US" smtClean="0"/>
              <a:t>‹#›</a:t>
            </a:fld>
            <a:endParaRPr lang="en-US"/>
          </a:p>
        </p:txBody>
      </p:sp>
    </p:spTree>
    <p:extLst>
      <p:ext uri="{BB962C8B-B14F-4D97-AF65-F5344CB8AC3E}">
        <p14:creationId xmlns:p14="http://schemas.microsoft.com/office/powerpoint/2010/main" val="2638668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959BDF9-67FF-4646-990A-23516E8915D7}" type="datetimeFigureOut">
              <a:rPr lang="en-US" smtClean="0"/>
              <a:t>3/4/22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188F4E0E-CE56-4932-9F8C-63CF23F3B753}" type="slidenum">
              <a:rPr lang="en-US" smtClean="0"/>
              <a:t>‹#›</a:t>
            </a:fld>
            <a:endParaRPr lang="en-US"/>
          </a:p>
        </p:txBody>
      </p:sp>
    </p:spTree>
    <p:extLst>
      <p:ext uri="{BB962C8B-B14F-4D97-AF65-F5344CB8AC3E}">
        <p14:creationId xmlns:p14="http://schemas.microsoft.com/office/powerpoint/2010/main" val="4179464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F959BDF9-67FF-4646-990A-23516E8915D7}" type="datetimeFigureOut">
              <a:rPr lang="en-US" smtClean="0"/>
              <a:t>3/4/22</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88F4E0E-CE56-4932-9F8C-63CF23F3B753}" type="slidenum">
              <a:rPr lang="en-US" smtClean="0"/>
              <a:t>‹#›</a:t>
            </a:fld>
            <a:endParaRPr lang="en-US"/>
          </a:p>
        </p:txBody>
      </p:sp>
    </p:spTree>
    <p:extLst>
      <p:ext uri="{BB962C8B-B14F-4D97-AF65-F5344CB8AC3E}">
        <p14:creationId xmlns:p14="http://schemas.microsoft.com/office/powerpoint/2010/main" val="1100230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959BDF9-67FF-4646-990A-23516E8915D7}" type="datetimeFigureOut">
              <a:rPr lang="en-US" smtClean="0"/>
              <a:t>3/4/22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8F4E0E-CE56-4932-9F8C-63CF23F3B753}" type="slidenum">
              <a:rPr lang="en-US" smtClean="0"/>
              <a:t>‹#›</a:t>
            </a:fld>
            <a:endParaRPr lang="en-US"/>
          </a:p>
        </p:txBody>
      </p:sp>
    </p:spTree>
    <p:extLst>
      <p:ext uri="{BB962C8B-B14F-4D97-AF65-F5344CB8AC3E}">
        <p14:creationId xmlns:p14="http://schemas.microsoft.com/office/powerpoint/2010/main" val="38860927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F959BDF9-67FF-4646-990A-23516E8915D7}" type="datetimeFigureOut">
              <a:rPr lang="en-US" smtClean="0"/>
              <a:t>3/4/22</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88F4E0E-CE56-4932-9F8C-63CF23F3B753}"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01557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EEABC-D743-48D2-828D-28D7EC2723EA}"/>
              </a:ext>
            </a:extLst>
          </p:cNvPr>
          <p:cNvSpPr>
            <a:spLocks noGrp="1"/>
          </p:cNvSpPr>
          <p:nvPr>
            <p:ph type="ctrTitle"/>
          </p:nvPr>
        </p:nvSpPr>
        <p:spPr/>
        <p:txBody>
          <a:bodyPr/>
          <a:lstStyle/>
          <a:p>
            <a:r>
              <a:rPr lang="en-US" dirty="0"/>
              <a:t>Piloting a Digitization Workflow for Analog Agricultural Data</a:t>
            </a:r>
          </a:p>
        </p:txBody>
      </p:sp>
      <p:sp>
        <p:nvSpPr>
          <p:cNvPr id="3" name="Subtitle 2">
            <a:extLst>
              <a:ext uri="{FF2B5EF4-FFF2-40B4-BE49-F238E27FC236}">
                <a16:creationId xmlns:a16="http://schemas.microsoft.com/office/drawing/2014/main" id="{A19DDFA7-7F49-4A39-9593-C037897D76C3}"/>
              </a:ext>
            </a:extLst>
          </p:cNvPr>
          <p:cNvSpPr>
            <a:spLocks noGrp="1"/>
          </p:cNvSpPr>
          <p:nvPr>
            <p:ph type="subTitle" idx="1"/>
          </p:nvPr>
        </p:nvSpPr>
        <p:spPr/>
        <p:txBody>
          <a:bodyPr/>
          <a:lstStyle/>
          <a:p>
            <a:r>
              <a:rPr lang="en-US" dirty="0"/>
              <a:t>Ali Krzton, Auburn University Libraries</a:t>
            </a:r>
          </a:p>
          <a:p>
            <a:r>
              <a:rPr lang="en-US" dirty="0"/>
              <a:t>RDAP Summit Lightning Talks 3/15/2022</a:t>
            </a:r>
          </a:p>
        </p:txBody>
      </p:sp>
    </p:spTree>
    <p:extLst>
      <p:ext uri="{BB962C8B-B14F-4D97-AF65-F5344CB8AC3E}">
        <p14:creationId xmlns:p14="http://schemas.microsoft.com/office/powerpoint/2010/main" val="3896368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5DBF2D-2BFA-4F26-B576-A3A823656E26}"/>
              </a:ext>
            </a:extLst>
          </p:cNvPr>
          <p:cNvSpPr>
            <a:spLocks noGrp="1"/>
          </p:cNvSpPr>
          <p:nvPr>
            <p:ph type="title"/>
          </p:nvPr>
        </p:nvSpPr>
        <p:spPr/>
        <p:txBody>
          <a:bodyPr/>
          <a:lstStyle/>
          <a:p>
            <a:r>
              <a:rPr lang="en-US" dirty="0"/>
              <a:t>The Problem: Our Cabinets </a:t>
            </a:r>
            <a:r>
              <a:rPr lang="en-US" dirty="0" err="1"/>
              <a:t>Overfloweth</a:t>
            </a:r>
            <a:endParaRPr lang="en-US" dirty="0"/>
          </a:p>
        </p:txBody>
      </p:sp>
      <p:sp>
        <p:nvSpPr>
          <p:cNvPr id="3" name="Content Placeholder 2">
            <a:extLst>
              <a:ext uri="{FF2B5EF4-FFF2-40B4-BE49-F238E27FC236}">
                <a16:creationId xmlns:a16="http://schemas.microsoft.com/office/drawing/2014/main" id="{0F79EC24-EF82-484F-94C3-A11D4B4918C1}"/>
              </a:ext>
            </a:extLst>
          </p:cNvPr>
          <p:cNvSpPr>
            <a:spLocks noGrp="1"/>
          </p:cNvSpPr>
          <p:nvPr>
            <p:ph idx="1"/>
          </p:nvPr>
        </p:nvSpPr>
        <p:spPr>
          <a:xfrm>
            <a:off x="1097280" y="2284646"/>
            <a:ext cx="10058400" cy="4023360"/>
          </a:xfrm>
        </p:spPr>
        <p:txBody>
          <a:bodyPr>
            <a:normAutofit/>
          </a:bodyPr>
          <a:lstStyle/>
          <a:p>
            <a:r>
              <a:rPr lang="en-US" sz="2800" dirty="0"/>
              <a:t>There is a tremendous backlog of data and supporting materials recorded on paper across major institutions</a:t>
            </a:r>
          </a:p>
          <a:p>
            <a:r>
              <a:rPr lang="en-US" sz="2800" dirty="0"/>
              <a:t>→ This problem is especially acute in agricultural research</a:t>
            </a:r>
          </a:p>
          <a:p>
            <a:r>
              <a:rPr lang="en-US" sz="2800" dirty="0"/>
              <a:t>Faculty retirements increase the pressure to decide the fate of physical files</a:t>
            </a:r>
          </a:p>
          <a:p>
            <a:r>
              <a:rPr lang="en-US" sz="2800" dirty="0"/>
              <a:t>Much irreplaceable data is at risk of loss</a:t>
            </a:r>
          </a:p>
        </p:txBody>
      </p:sp>
    </p:spTree>
    <p:extLst>
      <p:ext uri="{BB962C8B-B14F-4D97-AF65-F5344CB8AC3E}">
        <p14:creationId xmlns:p14="http://schemas.microsoft.com/office/powerpoint/2010/main" val="1136467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E0C3C-515B-4D0E-81D4-A22706BA5711}"/>
              </a:ext>
            </a:extLst>
          </p:cNvPr>
          <p:cNvSpPr>
            <a:spLocks noGrp="1"/>
          </p:cNvSpPr>
          <p:nvPr>
            <p:ph type="title"/>
          </p:nvPr>
        </p:nvSpPr>
        <p:spPr/>
        <p:txBody>
          <a:bodyPr/>
          <a:lstStyle/>
          <a:p>
            <a:r>
              <a:rPr lang="en-US" dirty="0"/>
              <a:t>The Call: Plan for the Future</a:t>
            </a:r>
          </a:p>
        </p:txBody>
      </p:sp>
      <p:sp>
        <p:nvSpPr>
          <p:cNvPr id="3" name="Content Placeholder 2">
            <a:extLst>
              <a:ext uri="{FF2B5EF4-FFF2-40B4-BE49-F238E27FC236}">
                <a16:creationId xmlns:a16="http://schemas.microsoft.com/office/drawing/2014/main" id="{EC92419C-3D1A-4F7D-B758-5A82C56EED2B}"/>
              </a:ext>
            </a:extLst>
          </p:cNvPr>
          <p:cNvSpPr>
            <a:spLocks noGrp="1"/>
          </p:cNvSpPr>
          <p:nvPr>
            <p:ph idx="1"/>
          </p:nvPr>
        </p:nvSpPr>
        <p:spPr>
          <a:xfrm>
            <a:off x="1097280" y="2046902"/>
            <a:ext cx="9674352" cy="4023360"/>
          </a:xfrm>
        </p:spPr>
        <p:txBody>
          <a:bodyPr>
            <a:normAutofit/>
          </a:bodyPr>
          <a:lstStyle/>
          <a:p>
            <a:r>
              <a:rPr lang="en-US" sz="2800" dirty="0"/>
              <a:t>In 2021, the Department of Entomology and Plant Pathology asked AU Libraries for help with the files of two retired faculty</a:t>
            </a:r>
          </a:p>
          <a:p>
            <a:r>
              <a:rPr lang="en-US" sz="2800" dirty="0"/>
              <a:t>The department needs to develop robust procedures for archiving faculty materials as they retire, especially paper records</a:t>
            </a:r>
          </a:p>
          <a:p>
            <a:r>
              <a:rPr lang="en-US" sz="2800" dirty="0"/>
              <a:t>Ideally, procedures could be standardized within the entire College of Agriculture</a:t>
            </a:r>
          </a:p>
          <a:p>
            <a:r>
              <a:rPr lang="en-US" sz="2800" dirty="0"/>
              <a:t>→ There is particular interest in making data FAIR</a:t>
            </a:r>
          </a:p>
        </p:txBody>
      </p:sp>
    </p:spTree>
    <p:extLst>
      <p:ext uri="{BB962C8B-B14F-4D97-AF65-F5344CB8AC3E}">
        <p14:creationId xmlns:p14="http://schemas.microsoft.com/office/powerpoint/2010/main" val="3141441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n a hallway, a woman is standing in front of a file cabinet holding her glasses and a notepad. A man is standing beside the file cabinet, leaning against it. They are looking at other nearby file cabinets.">
            <a:extLst>
              <a:ext uri="{FF2B5EF4-FFF2-40B4-BE49-F238E27FC236}">
                <a16:creationId xmlns:a16="http://schemas.microsoft.com/office/drawing/2014/main" id="{AB128E98-276F-F047-B449-C9228E6E9DB0}"/>
              </a:ext>
            </a:extLst>
          </p:cNvPr>
          <p:cNvPicPr>
            <a:picLocks noChangeAspect="1"/>
          </p:cNvPicPr>
          <p:nvPr/>
        </p:nvPicPr>
        <p:blipFill rotWithShape="1">
          <a:blip r:embed="rId2">
            <a:extLst>
              <a:ext uri="{28A0092B-C50C-407E-A947-70E740481C1C}">
                <a14:useLocalDpi xmlns:a14="http://schemas.microsoft.com/office/drawing/2010/main" val="0"/>
              </a:ext>
            </a:extLst>
          </a:blip>
          <a:srcRect b="7734"/>
          <a:stretch/>
        </p:blipFill>
        <p:spPr>
          <a:xfrm>
            <a:off x="694944" y="0"/>
            <a:ext cx="5143500" cy="6327648"/>
          </a:xfrm>
          <a:prstGeom prst="rect">
            <a:avLst/>
          </a:prstGeom>
        </p:spPr>
      </p:pic>
      <p:sp>
        <p:nvSpPr>
          <p:cNvPr id="9" name="Title 8">
            <a:extLst>
              <a:ext uri="{FF2B5EF4-FFF2-40B4-BE49-F238E27FC236}">
                <a16:creationId xmlns:a16="http://schemas.microsoft.com/office/drawing/2014/main" id="{FBE77EDE-0D55-E74D-9536-74BA09A8EFA4}"/>
              </a:ext>
            </a:extLst>
          </p:cNvPr>
          <p:cNvSpPr>
            <a:spLocks noGrp="1"/>
          </p:cNvSpPr>
          <p:nvPr>
            <p:ph type="title"/>
          </p:nvPr>
        </p:nvSpPr>
        <p:spPr>
          <a:xfrm>
            <a:off x="6353556" y="963259"/>
            <a:ext cx="4802124" cy="4075085"/>
          </a:xfrm>
        </p:spPr>
        <p:txBody>
          <a:bodyPr>
            <a:normAutofit/>
          </a:bodyPr>
          <a:lstStyle/>
          <a:p>
            <a:r>
              <a:rPr lang="en-US" sz="2800" dirty="0">
                <a:latin typeface="+mn-lt"/>
              </a:rPr>
              <a:t>AU’s Agriculture Librarian Claudine </a:t>
            </a:r>
            <a:r>
              <a:rPr lang="en-US" sz="2800" dirty="0" err="1">
                <a:latin typeface="+mn-lt"/>
              </a:rPr>
              <a:t>Jenda</a:t>
            </a:r>
            <a:r>
              <a:rPr lang="en-US" sz="2800" dirty="0">
                <a:latin typeface="+mn-lt"/>
              </a:rPr>
              <a:t> (left) and Head of Special Collections and Archives Greg Schmidt (right) assess the collected files containing the work of two professors emeriti in Entomology and Plant Pathology.</a:t>
            </a:r>
            <a:br>
              <a:rPr lang="en-US" sz="2800" dirty="0">
                <a:latin typeface="+mn-lt"/>
              </a:rPr>
            </a:br>
            <a:br>
              <a:rPr lang="en-US" sz="2800" dirty="0">
                <a:latin typeface="+mn-lt"/>
              </a:rPr>
            </a:br>
            <a:r>
              <a:rPr lang="en-US" sz="1800" dirty="0">
                <a:latin typeface="+mn-lt"/>
              </a:rPr>
              <a:t>photo by Ali </a:t>
            </a:r>
            <a:r>
              <a:rPr lang="en-US" sz="1800" dirty="0" err="1">
                <a:latin typeface="+mn-lt"/>
              </a:rPr>
              <a:t>Krzton</a:t>
            </a:r>
            <a:endParaRPr lang="en-US" sz="2800" dirty="0">
              <a:latin typeface="+mn-lt"/>
            </a:endParaRPr>
          </a:p>
        </p:txBody>
      </p:sp>
    </p:spTree>
    <p:extLst>
      <p:ext uri="{BB962C8B-B14F-4D97-AF65-F5344CB8AC3E}">
        <p14:creationId xmlns:p14="http://schemas.microsoft.com/office/powerpoint/2010/main" val="796864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E51A1-53FA-437E-A6E5-5087A5A8C888}"/>
              </a:ext>
            </a:extLst>
          </p:cNvPr>
          <p:cNvSpPr>
            <a:spLocks noGrp="1"/>
          </p:cNvSpPr>
          <p:nvPr>
            <p:ph type="title"/>
          </p:nvPr>
        </p:nvSpPr>
        <p:spPr/>
        <p:txBody>
          <a:bodyPr/>
          <a:lstStyle/>
          <a:p>
            <a:r>
              <a:rPr lang="en-US" dirty="0"/>
              <a:t>Where Are We Now?</a:t>
            </a:r>
          </a:p>
        </p:txBody>
      </p:sp>
      <p:sp>
        <p:nvSpPr>
          <p:cNvPr id="3" name="Content Placeholder 2">
            <a:extLst>
              <a:ext uri="{FF2B5EF4-FFF2-40B4-BE49-F238E27FC236}">
                <a16:creationId xmlns:a16="http://schemas.microsoft.com/office/drawing/2014/main" id="{9B307F94-B4CD-4130-9EDE-7966CB82B8E5}"/>
              </a:ext>
            </a:extLst>
          </p:cNvPr>
          <p:cNvSpPr>
            <a:spLocks noGrp="1"/>
          </p:cNvSpPr>
          <p:nvPr>
            <p:ph idx="1"/>
          </p:nvPr>
        </p:nvSpPr>
        <p:spPr/>
        <p:txBody>
          <a:bodyPr>
            <a:noAutofit/>
          </a:bodyPr>
          <a:lstStyle/>
          <a:p>
            <a:r>
              <a:rPr lang="en-US" sz="2800" dirty="0"/>
              <a:t>The entire collection of paper records for one professor emeritus is now housed within the Libraries’ Special Collections and Archives</a:t>
            </a:r>
          </a:p>
          <a:p>
            <a:r>
              <a:rPr lang="en-US" sz="2800" dirty="0"/>
              <a:t>Research librarians “borrowed” one unprocessed box to work on</a:t>
            </a:r>
          </a:p>
          <a:p>
            <a:r>
              <a:rPr lang="en-US" sz="2800" dirty="0"/>
              <a:t>The Agriculture Librarian, Biology Librarian, and Research Data Management Librarian reviewed the files it contained to determine the types of documents and data present</a:t>
            </a:r>
          </a:p>
          <a:p>
            <a:r>
              <a:rPr lang="en-US" sz="2800" dirty="0"/>
              <a:t>A student worker, supervised by the Ag and RDM librarians, identified duplicate information within the files and has begun digitizing the unique items</a:t>
            </a:r>
          </a:p>
          <a:p>
            <a:endParaRPr lang="en-US" sz="2800" dirty="0"/>
          </a:p>
        </p:txBody>
      </p:sp>
    </p:spTree>
    <p:extLst>
      <p:ext uri="{BB962C8B-B14F-4D97-AF65-F5344CB8AC3E}">
        <p14:creationId xmlns:p14="http://schemas.microsoft.com/office/powerpoint/2010/main" val="32235370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348F-73A5-8F4B-92FA-2C4CF75A99D5}"/>
              </a:ext>
            </a:extLst>
          </p:cNvPr>
          <p:cNvSpPr>
            <a:spLocks noGrp="1"/>
          </p:cNvSpPr>
          <p:nvPr>
            <p:ph type="title"/>
          </p:nvPr>
        </p:nvSpPr>
        <p:spPr/>
        <p:txBody>
          <a:bodyPr/>
          <a:lstStyle/>
          <a:p>
            <a:r>
              <a:rPr lang="en-US" dirty="0"/>
              <a:t>The Student Perspective</a:t>
            </a:r>
          </a:p>
        </p:txBody>
      </p:sp>
      <p:sp>
        <p:nvSpPr>
          <p:cNvPr id="3" name="Content Placeholder 2">
            <a:extLst>
              <a:ext uri="{FF2B5EF4-FFF2-40B4-BE49-F238E27FC236}">
                <a16:creationId xmlns:a16="http://schemas.microsoft.com/office/drawing/2014/main" id="{9BCFB3F0-E98C-F647-9DC8-CFC68764AFF7}"/>
              </a:ext>
            </a:extLst>
          </p:cNvPr>
          <p:cNvSpPr>
            <a:spLocks noGrp="1"/>
          </p:cNvSpPr>
          <p:nvPr>
            <p:ph idx="1"/>
          </p:nvPr>
        </p:nvSpPr>
        <p:spPr>
          <a:xfrm>
            <a:off x="1325880" y="2074334"/>
            <a:ext cx="9866376" cy="4253314"/>
          </a:xfrm>
        </p:spPr>
        <p:txBody>
          <a:bodyPr>
            <a:normAutofit/>
          </a:bodyPr>
          <a:lstStyle/>
          <a:p>
            <a:pPr marL="0" indent="0">
              <a:buNone/>
            </a:pPr>
            <a:r>
              <a:rPr lang="en-US" sz="2400" dirty="0"/>
              <a:t>“I feel honored to assist in the effort of immortalizing research… The preservation of these collections through digitization will allow so many opportunities for past work to be implemented in current research. Otherwise, the data from these experiments would collect dust in a cabinet somewhere.</a:t>
            </a:r>
          </a:p>
          <a:p>
            <a:pPr marL="0" indent="0">
              <a:buNone/>
            </a:pPr>
            <a:r>
              <a:rPr lang="en-US" sz="2400" dirty="0"/>
              <a:t>The skills required to do this [work] are…pattern recognition and basic technology skills, such as using a scanner. …[U]</a:t>
            </a:r>
            <a:r>
              <a:rPr lang="en-US" sz="2400" dirty="0" err="1"/>
              <a:t>tilizing</a:t>
            </a:r>
            <a:r>
              <a:rPr lang="en-US" sz="2400" dirty="0"/>
              <a:t> text reading software would be a great development as it would expedite the process. This project has so much potential to flourish into a full-scale digitization.”</a:t>
            </a:r>
          </a:p>
          <a:p>
            <a:pPr marL="0" indent="0">
              <a:buNone/>
            </a:pPr>
            <a:r>
              <a:rPr lang="en-US" sz="2400" dirty="0"/>
              <a:t>—Courtney Stewart, undergraduate student assistant</a:t>
            </a:r>
          </a:p>
        </p:txBody>
      </p:sp>
    </p:spTree>
    <p:extLst>
      <p:ext uri="{BB962C8B-B14F-4D97-AF65-F5344CB8AC3E}">
        <p14:creationId xmlns:p14="http://schemas.microsoft.com/office/powerpoint/2010/main" val="4159127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9FF3E-088F-49BA-B87D-C8580A6DE04A}"/>
              </a:ext>
            </a:extLst>
          </p:cNvPr>
          <p:cNvSpPr>
            <a:spLocks noGrp="1"/>
          </p:cNvSpPr>
          <p:nvPr>
            <p:ph type="title"/>
          </p:nvPr>
        </p:nvSpPr>
        <p:spPr/>
        <p:txBody>
          <a:bodyPr/>
          <a:lstStyle/>
          <a:p>
            <a:r>
              <a:rPr lang="en-US" dirty="0"/>
              <a:t>Who’s Doing What?</a:t>
            </a:r>
          </a:p>
        </p:txBody>
      </p:sp>
      <p:graphicFrame>
        <p:nvGraphicFramePr>
          <p:cNvPr id="4" name="Table 4">
            <a:extLst>
              <a:ext uri="{FF2B5EF4-FFF2-40B4-BE49-F238E27FC236}">
                <a16:creationId xmlns:a16="http://schemas.microsoft.com/office/drawing/2014/main" id="{B8FAC7CF-563B-224D-A3E2-F742A2D06C83}"/>
              </a:ext>
            </a:extLst>
          </p:cNvPr>
          <p:cNvGraphicFramePr>
            <a:graphicFrameLocks noGrp="1"/>
          </p:cNvGraphicFramePr>
          <p:nvPr>
            <p:extLst>
              <p:ext uri="{D42A27DB-BD31-4B8C-83A1-F6EECF244321}">
                <p14:modId xmlns:p14="http://schemas.microsoft.com/office/powerpoint/2010/main" val="3223065298"/>
              </p:ext>
            </p:extLst>
          </p:nvPr>
        </p:nvGraphicFramePr>
        <p:xfrm>
          <a:off x="2062480" y="2155952"/>
          <a:ext cx="8128000" cy="39065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1441849216"/>
                    </a:ext>
                  </a:extLst>
                </a:gridCol>
                <a:gridCol w="4064000">
                  <a:extLst>
                    <a:ext uri="{9D8B030D-6E8A-4147-A177-3AD203B41FA5}">
                      <a16:colId xmlns:a16="http://schemas.microsoft.com/office/drawing/2014/main" val="2818620129"/>
                    </a:ext>
                  </a:extLst>
                </a:gridCol>
              </a:tblGrid>
              <a:tr h="370840">
                <a:tc>
                  <a:txBody>
                    <a:bodyPr/>
                    <a:lstStyle/>
                    <a:p>
                      <a:pPr algn="ctr"/>
                      <a:r>
                        <a:rPr lang="en-US" sz="2800" dirty="0"/>
                        <a:t>WHO</a:t>
                      </a:r>
                    </a:p>
                  </a:txBody>
                  <a:tcPr/>
                </a:tc>
                <a:tc>
                  <a:txBody>
                    <a:bodyPr/>
                    <a:lstStyle/>
                    <a:p>
                      <a:pPr algn="ctr"/>
                      <a:r>
                        <a:rPr lang="en-US" sz="2800" dirty="0"/>
                        <a:t>WHAT</a:t>
                      </a:r>
                    </a:p>
                  </a:txBody>
                  <a:tcPr/>
                </a:tc>
                <a:extLst>
                  <a:ext uri="{0D108BD9-81ED-4DB2-BD59-A6C34878D82A}">
                    <a16:rowId xmlns:a16="http://schemas.microsoft.com/office/drawing/2014/main" val="1876828795"/>
                  </a:ext>
                </a:extLst>
              </a:tr>
              <a:tr h="370840">
                <a:tc>
                  <a:txBody>
                    <a:bodyPr/>
                    <a:lstStyle/>
                    <a:p>
                      <a:r>
                        <a:rPr lang="en-US" dirty="0"/>
                        <a:t>Department of EPP personnel</a:t>
                      </a:r>
                    </a:p>
                  </a:txBody>
                  <a:tcPr/>
                </a:tc>
                <a:tc>
                  <a:txBody>
                    <a:bodyPr/>
                    <a:lstStyle/>
                    <a:p>
                      <a:r>
                        <a:rPr lang="en-US" dirty="0"/>
                        <a:t>Identify at-risk data, provide context</a:t>
                      </a:r>
                    </a:p>
                  </a:txBody>
                  <a:tcPr/>
                </a:tc>
                <a:extLst>
                  <a:ext uri="{0D108BD9-81ED-4DB2-BD59-A6C34878D82A}">
                    <a16:rowId xmlns:a16="http://schemas.microsoft.com/office/drawing/2014/main" val="2650813873"/>
                  </a:ext>
                </a:extLst>
              </a:tr>
              <a:tr h="370840">
                <a:tc>
                  <a:txBody>
                    <a:bodyPr/>
                    <a:lstStyle/>
                    <a:p>
                      <a:r>
                        <a:rPr lang="en-US" dirty="0"/>
                        <a:t>Special Collections and Archives</a:t>
                      </a:r>
                    </a:p>
                  </a:txBody>
                  <a:tcPr/>
                </a:tc>
                <a:tc>
                  <a:txBody>
                    <a:bodyPr/>
                    <a:lstStyle/>
                    <a:p>
                      <a:r>
                        <a:rPr lang="en-US" dirty="0"/>
                        <a:t>Assess potential collections, physically transport and house paper records, ingest and process as archival materials</a:t>
                      </a:r>
                    </a:p>
                  </a:txBody>
                  <a:tcPr/>
                </a:tc>
                <a:extLst>
                  <a:ext uri="{0D108BD9-81ED-4DB2-BD59-A6C34878D82A}">
                    <a16:rowId xmlns:a16="http://schemas.microsoft.com/office/drawing/2014/main" val="4112362292"/>
                  </a:ext>
                </a:extLst>
              </a:tr>
              <a:tr h="370840">
                <a:tc>
                  <a:txBody>
                    <a:bodyPr/>
                    <a:lstStyle/>
                    <a:p>
                      <a:r>
                        <a:rPr lang="en-US" dirty="0"/>
                        <a:t>Research librarians</a:t>
                      </a:r>
                    </a:p>
                  </a:txBody>
                  <a:tcPr/>
                </a:tc>
                <a:tc>
                  <a:txBody>
                    <a:bodyPr/>
                    <a:lstStyle/>
                    <a:p>
                      <a:r>
                        <a:rPr lang="en-US" dirty="0"/>
                        <a:t>Find macro-level patterns within the collection, identify scholarly publications related to the data, bring subject knowledge to bear, make data FAIR </a:t>
                      </a:r>
                    </a:p>
                  </a:txBody>
                  <a:tcPr/>
                </a:tc>
                <a:extLst>
                  <a:ext uri="{0D108BD9-81ED-4DB2-BD59-A6C34878D82A}">
                    <a16:rowId xmlns:a16="http://schemas.microsoft.com/office/drawing/2014/main" val="3530469223"/>
                  </a:ext>
                </a:extLst>
              </a:tr>
              <a:tr h="370840">
                <a:tc>
                  <a:txBody>
                    <a:bodyPr/>
                    <a:lstStyle/>
                    <a:p>
                      <a:r>
                        <a:rPr lang="en-US" dirty="0"/>
                        <a:t>Student worker(s)</a:t>
                      </a:r>
                    </a:p>
                  </a:txBody>
                  <a:tcPr/>
                </a:tc>
                <a:tc>
                  <a:txBody>
                    <a:bodyPr/>
                    <a:lstStyle/>
                    <a:p>
                      <a:r>
                        <a:rPr lang="en-US" dirty="0"/>
                        <a:t>Learn the particulars of the collection, find micro-level patterns, digitize documents, enter data manually</a:t>
                      </a:r>
                    </a:p>
                  </a:txBody>
                  <a:tcPr/>
                </a:tc>
                <a:extLst>
                  <a:ext uri="{0D108BD9-81ED-4DB2-BD59-A6C34878D82A}">
                    <a16:rowId xmlns:a16="http://schemas.microsoft.com/office/drawing/2014/main" val="2679674260"/>
                  </a:ext>
                </a:extLst>
              </a:tr>
            </a:tbl>
          </a:graphicData>
        </a:graphic>
      </p:graphicFrame>
    </p:spTree>
    <p:extLst>
      <p:ext uri="{BB962C8B-B14F-4D97-AF65-F5344CB8AC3E}">
        <p14:creationId xmlns:p14="http://schemas.microsoft.com/office/powerpoint/2010/main" val="32471187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88186-CD8F-49A6-9834-37E4AE364062}"/>
              </a:ext>
            </a:extLst>
          </p:cNvPr>
          <p:cNvSpPr>
            <a:spLocks noGrp="1"/>
          </p:cNvSpPr>
          <p:nvPr>
            <p:ph type="title"/>
          </p:nvPr>
        </p:nvSpPr>
        <p:spPr/>
        <p:txBody>
          <a:bodyPr/>
          <a:lstStyle/>
          <a:p>
            <a:r>
              <a:rPr lang="en-US" dirty="0"/>
              <a:t>What Comes Next?</a:t>
            </a:r>
          </a:p>
        </p:txBody>
      </p:sp>
      <p:sp>
        <p:nvSpPr>
          <p:cNvPr id="3" name="Content Placeholder 2">
            <a:extLst>
              <a:ext uri="{FF2B5EF4-FFF2-40B4-BE49-F238E27FC236}">
                <a16:creationId xmlns:a16="http://schemas.microsoft.com/office/drawing/2014/main" id="{1F2C4D91-1980-4F1A-ABF8-ADC33E31AF6E}"/>
              </a:ext>
            </a:extLst>
          </p:cNvPr>
          <p:cNvSpPr>
            <a:spLocks noGrp="1"/>
          </p:cNvSpPr>
          <p:nvPr>
            <p:ph idx="1"/>
          </p:nvPr>
        </p:nvSpPr>
        <p:spPr>
          <a:xfrm>
            <a:off x="1409700" y="2376086"/>
            <a:ext cx="9372600" cy="3274907"/>
          </a:xfrm>
        </p:spPr>
        <p:txBody>
          <a:bodyPr>
            <a:normAutofit/>
          </a:bodyPr>
          <a:lstStyle/>
          <a:p>
            <a:r>
              <a:rPr lang="en-US" sz="2800" dirty="0"/>
              <a:t>→ Continue scanning the unique items in the files</a:t>
            </a:r>
          </a:p>
          <a:p>
            <a:r>
              <a:rPr lang="en-US" sz="2800" dirty="0"/>
              <a:t>→ Enter data tables in a machine-readable format</a:t>
            </a:r>
          </a:p>
          <a:p>
            <a:r>
              <a:rPr lang="en-US" sz="2800" dirty="0"/>
              <a:t>→ Decide how to make the digitized reports available</a:t>
            </a:r>
          </a:p>
          <a:p>
            <a:r>
              <a:rPr lang="en-US" sz="2800" dirty="0"/>
              <a:t>→ Repeat the process with the other boxes</a:t>
            </a:r>
          </a:p>
          <a:p>
            <a:r>
              <a:rPr lang="en-US" sz="2800" dirty="0"/>
              <a:t>→ Generalize procedures to other research collections</a:t>
            </a:r>
          </a:p>
        </p:txBody>
      </p:sp>
    </p:spTree>
    <p:extLst>
      <p:ext uri="{BB962C8B-B14F-4D97-AF65-F5344CB8AC3E}">
        <p14:creationId xmlns:p14="http://schemas.microsoft.com/office/powerpoint/2010/main" val="2086697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7E78E00-6C73-4A39-8381-DBE73C57CA05}"/>
              </a:ext>
            </a:extLst>
          </p:cNvPr>
          <p:cNvSpPr>
            <a:spLocks noGrp="1"/>
          </p:cNvSpPr>
          <p:nvPr>
            <p:ph idx="1"/>
          </p:nvPr>
        </p:nvSpPr>
        <p:spPr>
          <a:xfrm>
            <a:off x="2857948" y="2208953"/>
            <a:ext cx="6476104" cy="2440094"/>
          </a:xfrm>
        </p:spPr>
        <p:txBody>
          <a:bodyPr>
            <a:normAutofit/>
          </a:bodyPr>
          <a:lstStyle/>
          <a:p>
            <a:pPr algn="ctr"/>
            <a:r>
              <a:rPr lang="en-US" sz="4000" dirty="0"/>
              <a:t>Thanks for listening!</a:t>
            </a:r>
          </a:p>
          <a:p>
            <a:pPr algn="ctr"/>
            <a:r>
              <a:rPr lang="en-US" sz="2800" dirty="0"/>
              <a:t>Questions?</a:t>
            </a:r>
          </a:p>
          <a:p>
            <a:pPr algn="ctr"/>
            <a:r>
              <a:rPr lang="en-US" sz="2800" dirty="0"/>
              <a:t>Ali Krzton, alk0043@auburn.edu</a:t>
            </a:r>
          </a:p>
        </p:txBody>
      </p:sp>
    </p:spTree>
    <p:extLst>
      <p:ext uri="{BB962C8B-B14F-4D97-AF65-F5344CB8AC3E}">
        <p14:creationId xmlns:p14="http://schemas.microsoft.com/office/powerpoint/2010/main" val="545216624"/>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487</TotalTime>
  <Words>529</Words>
  <Application>Microsoft Macintosh PowerPoint</Application>
  <PresentationFormat>Widescreen</PresentationFormat>
  <Paragraphs>43</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Calibri</vt:lpstr>
      <vt:lpstr>Calibri Light</vt:lpstr>
      <vt:lpstr>Retrospect</vt:lpstr>
      <vt:lpstr>Piloting a Digitization Workflow for Analog Agricultural Data</vt:lpstr>
      <vt:lpstr>The Problem: Our Cabinets Overfloweth</vt:lpstr>
      <vt:lpstr>The Call: Plan for the Future</vt:lpstr>
      <vt:lpstr>AU’s Agriculture Librarian Claudine Jenda (left) and Head of Special Collections and Archives Greg Schmidt (right) assess the collected files containing the work of two professors emeriti in Entomology and Plant Pathology.  photo by Ali Krzton</vt:lpstr>
      <vt:lpstr>Where Are We Now?</vt:lpstr>
      <vt:lpstr>The Student Perspective</vt:lpstr>
      <vt:lpstr>Who’s Doing What?</vt:lpstr>
      <vt:lpstr>What Comes Next?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Piloting a Digitization Workflow for Analog Agricultural Data</dc:title>
  <dc:creator>Ali Krzton</dc:creator>
  <cp:lastModifiedBy>Ali Krzton</cp:lastModifiedBy>
  <cp:revision>23</cp:revision>
  <dcterms:created xsi:type="dcterms:W3CDTF">2022-03-03T17:14:04Z</dcterms:created>
  <dcterms:modified xsi:type="dcterms:W3CDTF">2022-03-04T22:10:22Z</dcterms:modified>
</cp:coreProperties>
</file>