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5" r:id="rId1"/>
  </p:sldMasterIdLst>
  <p:notesMasterIdLst>
    <p:notesMasterId r:id="rId16"/>
  </p:notesMasterIdLst>
  <p:sldIdLst>
    <p:sldId id="256" r:id="rId2"/>
    <p:sldId id="257" r:id="rId3"/>
    <p:sldId id="258" r:id="rId4"/>
    <p:sldId id="268" r:id="rId5"/>
    <p:sldId id="261" r:id="rId6"/>
    <p:sldId id="264" r:id="rId7"/>
    <p:sldId id="265" r:id="rId8"/>
    <p:sldId id="266" r:id="rId9"/>
    <p:sldId id="262" r:id="rId10"/>
    <p:sldId id="267" r:id="rId11"/>
    <p:sldId id="263" r:id="rId12"/>
    <p:sldId id="269" r:id="rId13"/>
    <p:sldId id="259" r:id="rId14"/>
    <p:sldId id="26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85BABF-F660-DF49-9124-DDAB76FE3FEF}" type="datetimeFigureOut">
              <a:rPr lang="en-US" smtClean="0"/>
              <a:t>3/16/23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43E3A-B107-EA46-A557-7DDFAAE25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260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"Artificial Intelligence &amp; AI &amp; Machine Learning" by Mike Mackenzie is licensed under CC-BY 2.0, image via </a:t>
            </a:r>
            <a:r>
              <a:rPr lang="en-US" dirty="0" err="1"/>
              <a:t>www.vpnsrus.com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43E3A-B107-EA46-A557-7DDFAAE2598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561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"Reflection of the Turning Torso" by Susanne Nilsson is licensed under CC BY-SA 2.0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43E3A-B107-EA46-A557-7DDFAAE2598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710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A1C012-8297-4361-ACE8-A2509FB18911}"/>
              </a:ext>
            </a:extLst>
          </p:cNvPr>
          <p:cNvSpPr/>
          <p:nvPr/>
        </p:nvSpPr>
        <p:spPr>
          <a:xfrm>
            <a:off x="0" y="4206240"/>
            <a:ext cx="12192000" cy="2651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EC2572-8518-46FF-8F60-FE2963DF4A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0120" y="640080"/>
            <a:ext cx="10268712" cy="3227832"/>
          </a:xfrm>
        </p:spPr>
        <p:txBody>
          <a:bodyPr anchor="b">
            <a:normAutofit/>
          </a:bodyPr>
          <a:lstStyle>
            <a:lvl1pPr algn="ctr">
              <a:defRPr sz="88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A0C76A-7715-48A4-8CF5-14BBF61962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0120" y="4526280"/>
            <a:ext cx="10268712" cy="1508760"/>
          </a:xfrm>
        </p:spPr>
        <p:txBody>
          <a:bodyPr>
            <a:norm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2D4EF84-F7DF-49C5-9285-301284ADB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fld id="{A37D6D71-8B28-4ED6-B932-04B197003D23}" type="datetimeFigureOut">
              <a:rPr lang="en-US" smtClean="0"/>
              <a:pPr algn="r"/>
              <a:t>3/15/23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1266E04-79AF-49EF-86BC-DB29D304B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0DF5B53-9A9A-46CE-A910-25ADA5875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038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327B9-64C6-4AFE-8E67-F60CD17A8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92656D-F600-4D76-8A0F-BDBE78759B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A13412-4939-4879-B91F-BB5B029B6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3/15/23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237DB9-DE7D-4687-82D7-612600F06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819356-0444-4C23-82D3-E2FDE28D3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774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EB51B7C-D548-4AB7-90A4-C196105E6D56}"/>
              </a:ext>
            </a:extLst>
          </p:cNvPr>
          <p:cNvSpPr/>
          <p:nvPr/>
        </p:nvSpPr>
        <p:spPr>
          <a:xfrm>
            <a:off x="7108274" y="0"/>
            <a:ext cx="508372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DC521B-8B54-4843-9FF4-B2C30FA004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751740" y="643467"/>
            <a:ext cx="3477092" cy="5533495"/>
          </a:xfrm>
        </p:spPr>
        <p:txBody>
          <a:bodyPr vert="eaVert" tIns="9144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0E3F10-9E27-41E6-A965-4243E37BE3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60120" y="643467"/>
            <a:ext cx="5504687" cy="5533496"/>
          </a:xfrm>
        </p:spPr>
        <p:txBody>
          <a:bodyPr vert="eaVert" tIns="91440" bIns="9144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41D62D-51A0-4AD7-8027-BF548FB6AA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7898" y="6356350"/>
            <a:ext cx="25227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fld id="{A37D6D71-8B28-4ED6-B932-04B197003D23}" type="datetimeFigureOut">
              <a:rPr lang="en-US" smtClean="0"/>
              <a:pPr algn="r"/>
              <a:t>3/15/23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857492-A701-44A1-B1D5-7B2C8CD06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D2E8AE-F1AA-4D19-A434-102501D3B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138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80910-921F-4143-AB01-0F0AFC290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0182FC-5A0B-4C24-A6ED-990ED5BA9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6172F4-3DB0-4AE3-8926-081B78034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3/15/23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5F1358-C731-465B-BCB1-2CCBFD6EC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59536-57D3-4C8A-A207-568465A32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481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1E0804-8E9E-4C6E-B18D-44FE715B239E}"/>
              </a:ext>
            </a:extLst>
          </p:cNvPr>
          <p:cNvSpPr/>
          <p:nvPr/>
        </p:nvSpPr>
        <p:spPr>
          <a:xfrm>
            <a:off x="0" y="0"/>
            <a:ext cx="12192000" cy="42249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278AA1-17A5-44BF-8791-EACDA31F5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768096"/>
            <a:ext cx="10268712" cy="3136392"/>
          </a:xfrm>
        </p:spPr>
        <p:txBody>
          <a:bodyPr anchor="b">
            <a:normAutofit/>
          </a:bodyPr>
          <a:lstStyle>
            <a:lvl1pPr>
              <a:defRPr sz="7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1203A5-DA79-4778-AB85-1503657484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120" y="4544568"/>
            <a:ext cx="10268712" cy="1545336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CE3B1B5E-0912-44AE-BAED-70B980E53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3/15/23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46C82F1-A7B2-4F03-A26B-59D79BF5B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1DC1ABC-47A9-477B-A29D-F6690EE6B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157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5F398-F05F-4793-9FA5-5B817EB95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7F1CD-2CD4-4BBB-AB36-73A20B1A8D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0120" y="2587752"/>
            <a:ext cx="4815840" cy="35935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7BBE02-B884-4CCC-9CBD-13B792BBA2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2992" y="2583371"/>
            <a:ext cx="4815840" cy="35935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B7FBE509-AA68-4D63-A589-AD5DE7FFF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3/15/23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9C1A4D52-57E4-4F45-BC2C-9FD73E9CE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76AD5E1-358D-4236-85AE-74713259E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097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87D32C-166A-4FBE-B24D-C25769095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121" y="2587752"/>
            <a:ext cx="4818888" cy="892048"/>
          </a:xfrm>
        </p:spPr>
        <p:txBody>
          <a:bodyPr anchor="ctr"/>
          <a:lstStyle>
            <a:lvl1pPr marL="0" indent="0">
              <a:buNone/>
              <a:defRPr sz="26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9EC567-F249-462A-B71A-9C40D50E26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0120" y="3594538"/>
            <a:ext cx="4818888" cy="25868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B7D2C6-69D1-4DE4-BF68-5FB0623DB9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09944" y="2587752"/>
            <a:ext cx="4818888" cy="892048"/>
          </a:xfrm>
        </p:spPr>
        <p:txBody>
          <a:bodyPr anchor="ctr"/>
          <a:lstStyle>
            <a:lvl1pPr marL="0" indent="0">
              <a:buNone/>
              <a:defRPr sz="26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367CC7-ED09-4F8D-A39A-C5969D33B9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09944" y="3594538"/>
            <a:ext cx="4818888" cy="25868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5F92A44F-DE98-4FB5-B474-5DCCDD267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3/15/23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ACC79DA-A9E4-4E93-93F1-81907A901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04DFE57-AA80-4ED8-AD77-35CC56F3F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FB62259C-ADDF-4293-AD3B-AB2E04A74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13502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C7BA0-DC57-452F-85B7-C979AA690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1C53797-8D72-4774-AC93-EB9FDD650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3/15/23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E945AB7-1A32-4516-ABF9-B40958AE2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22923C3-1D67-4089-A6B1-9A10315E8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340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A8DC1-14F6-453B-A724-D6493F06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3/15/23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63FF0-1A91-4698-B12A-112D05373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066D53-44B3-4F04-93FD-9756A6013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461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3A0FE-F7E3-433E-9A29-D778690D2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591850"/>
            <a:ext cx="6045644" cy="35935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94B15D-55F5-4208-AF40-41CAFEB56F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60120" y="2591850"/>
            <a:ext cx="3811905" cy="3277137"/>
          </a:xfrm>
        </p:spPr>
        <p:txBody>
          <a:bodyPr anchor="ctr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8A46CE7-2F0F-4C85-B633-B9FCB8347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3/15/23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0900919-3A73-4918-9D97-8DBE7ABB7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8BC1001-E44E-4A9A-9E60-2E319A844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A125AC31-022C-40AA-B65C-C9AC48395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30699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97A575-703F-410E-9A84-F9B578FEAE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2267712"/>
            <a:ext cx="6571469" cy="4590288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18B509-934D-400A-A922-45B61AC6ED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235971" y="2587752"/>
            <a:ext cx="3992856" cy="3593592"/>
          </a:xfrm>
        </p:spPr>
        <p:txBody>
          <a:bodyPr anchor="ctr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9813C51-6954-4F3A-A043-D1BCC8B50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3/15/23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0AC32FB-49A3-40E4-9D24-177597043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 dirty="0"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C93F5E6-DAE6-447B-8038-5F4C9A799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FF97FB-514D-4FE8-A9A4-E9A111A56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87609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D153959-30FA-4987-A094-7243641F474B}"/>
              </a:ext>
            </a:extLst>
          </p:cNvPr>
          <p:cNvSpPr/>
          <p:nvPr/>
        </p:nvSpPr>
        <p:spPr>
          <a:xfrm>
            <a:off x="0" y="0"/>
            <a:ext cx="12192000" cy="22649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216229-A6DB-436A-B327-667E80F0A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2B351D-270D-480D-8AF5-6A213ED2B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120" y="2587752"/>
            <a:ext cx="10268712" cy="3593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B0E73-3310-4A8F-BB4A-7A6A99121A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03720" y="6356350"/>
            <a:ext cx="32369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just">
              <a:defRPr sz="1200" spc="50" baseline="0">
                <a:solidFill>
                  <a:schemeClr val="tx1"/>
                </a:solidFill>
              </a:defRPr>
            </a:lvl1pPr>
          </a:lstStyle>
          <a:p>
            <a:pPr algn="r"/>
            <a:fld id="{A37D6D71-8B28-4ED6-B932-04B197003D23}" type="datetimeFigureOut">
              <a:rPr lang="en-US" smtClean="0"/>
              <a:pPr algn="r"/>
              <a:t>3/15/23</a:t>
            </a:fld>
            <a:endParaRPr lang="en-US" spc="5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81C4C0-515B-4404-A780-C31E7DFE54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60120" y="6356350"/>
            <a:ext cx="5504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spc="50" baseline="0">
                <a:solidFill>
                  <a:schemeClr val="tx1"/>
                </a:solidFill>
              </a:defRPr>
            </a:lvl1pPr>
          </a:lstStyle>
          <a:p>
            <a:endParaRPr lang="en-US" spc="5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4C30C7-F013-428C-A6F7-A8CCCD14CE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96144" y="6356350"/>
            <a:ext cx="932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502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704" r:id="rId6"/>
    <p:sldLayoutId id="2147483699" r:id="rId7"/>
    <p:sldLayoutId id="2147483700" r:id="rId8"/>
    <p:sldLayoutId id="2147483701" r:id="rId9"/>
    <p:sldLayoutId id="2147483703" r:id="rId10"/>
    <p:sldLayoutId id="214748370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kern="1200" cap="all" spc="12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1000"/>
        </a:lnSpc>
        <a:spcBef>
          <a:spcPts val="700"/>
        </a:spcBef>
        <a:spcAft>
          <a:spcPts val="700"/>
        </a:spcAft>
        <a:buFont typeface="Arial" panose="020B0604020202020204" pitchFamily="34" charset="0"/>
        <a:buNone/>
        <a:defRPr sz="2600" kern="1200" spc="50" baseline="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01000"/>
        </a:lnSpc>
        <a:spcBef>
          <a:spcPts val="400"/>
        </a:spcBef>
        <a:spcAft>
          <a:spcPts val="400"/>
        </a:spcAft>
        <a:buClrTx/>
        <a:buFont typeface="Wingdings" panose="05000000000000000000" pitchFamily="2" charset="2"/>
        <a:buChar char="§"/>
        <a:defRPr sz="2300" kern="1200" spc="50" baseline="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01000"/>
        </a:lnSpc>
        <a:spcBef>
          <a:spcPts val="400"/>
        </a:spcBef>
        <a:spcAft>
          <a:spcPts val="400"/>
        </a:spcAft>
        <a:buFont typeface="Arial" panose="020B0604020202020204" pitchFamily="34" charset="0"/>
        <a:buNone/>
        <a:defRPr sz="1800" b="1" kern="1200" spc="50" baseline="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274320" algn="l" defTabSz="914400" rtl="0" eaLnBrk="1" latinLnBrk="0" hangingPunct="1">
        <a:lnSpc>
          <a:spcPct val="101000"/>
        </a:lnSpc>
        <a:spcBef>
          <a:spcPts val="400"/>
        </a:spcBef>
        <a:spcAft>
          <a:spcPts val="400"/>
        </a:spcAft>
        <a:buClrTx/>
        <a:buFont typeface="Wingdings" panose="05000000000000000000" pitchFamily="2" charset="2"/>
        <a:buChar char="§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4pPr>
      <a:lvl5pPr marL="594360" indent="0" algn="l" defTabSz="914400" rtl="0" eaLnBrk="1" latinLnBrk="0" hangingPunct="1">
        <a:lnSpc>
          <a:spcPct val="101000"/>
        </a:lnSpc>
        <a:spcBef>
          <a:spcPts val="400"/>
        </a:spcBef>
        <a:spcAft>
          <a:spcPts val="400"/>
        </a:spcAft>
        <a:buFont typeface="Arial" panose="020B0604020202020204" pitchFamily="34" charset="0"/>
        <a:buNone/>
        <a:defRPr sz="1800" b="1" kern="1200" spc="5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mailto:alk0043@auburn.ed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AA13AD3-0A4F-475A-BEBB-DEEFF5C09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bstract smoke background">
            <a:extLst>
              <a:ext uri="{FF2B5EF4-FFF2-40B4-BE49-F238E27FC236}">
                <a16:creationId xmlns:a16="http://schemas.microsoft.com/office/drawing/2014/main" id="{CE282521-F706-547E-A772-EA4E5F5315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t="6400" b="901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2A29586-6016-83A4-F8FE-584C875E23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7565" y="649229"/>
            <a:ext cx="10993822" cy="3227832"/>
          </a:xfrm>
        </p:spPr>
        <p:txBody>
          <a:bodyPr anchor="b">
            <a:normAutofit fontScale="90000"/>
          </a:bodyPr>
          <a:lstStyle/>
          <a:p>
            <a:r>
              <a:rPr lang="en-US" sz="8000" dirty="0"/>
              <a:t>Welcome to the Machine</a:t>
            </a:r>
            <a:br>
              <a:rPr lang="en-US" sz="7200" dirty="0"/>
            </a:br>
            <a:r>
              <a:rPr lang="en-US" sz="5400" dirty="0" err="1"/>
              <a:t>Ir</a:t>
            </a:r>
            <a:r>
              <a:rPr lang="en-US" sz="5400" dirty="0"/>
              <a:t>/Responsible Use </a:t>
            </a:r>
            <a:br>
              <a:rPr lang="en-US" sz="5400" dirty="0"/>
            </a:br>
            <a:r>
              <a:rPr lang="en-US" sz="5400" dirty="0"/>
              <a:t>of Machine Learning in </a:t>
            </a:r>
            <a:br>
              <a:rPr lang="en-US" sz="5400" dirty="0"/>
            </a:br>
            <a:r>
              <a:rPr lang="en-US" sz="5400" dirty="0"/>
              <a:t>Research Recommendation Tools</a:t>
            </a:r>
            <a:endParaRPr lang="en-US" sz="7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16B06C-83E8-5C05-BFB8-2C1A0C5472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0120" y="4526280"/>
            <a:ext cx="10268712" cy="1508760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Ali </a:t>
            </a:r>
            <a:r>
              <a:rPr lang="en-US" dirty="0" err="1">
                <a:solidFill>
                  <a:schemeClr val="tx1"/>
                </a:solidFill>
              </a:rPr>
              <a:t>Krzton</a:t>
            </a:r>
            <a:r>
              <a:rPr lang="en-US" dirty="0">
                <a:solidFill>
                  <a:schemeClr val="tx1"/>
                </a:solidFill>
              </a:rPr>
              <a:t>, Auburn University Libraries</a:t>
            </a:r>
          </a:p>
          <a:p>
            <a:r>
              <a:rPr lang="en-US" dirty="0">
                <a:solidFill>
                  <a:schemeClr val="tx1"/>
                </a:solidFill>
              </a:rPr>
              <a:t>ACRL 2023 Contributed Paper Presentation</a:t>
            </a:r>
          </a:p>
        </p:txBody>
      </p:sp>
    </p:spTree>
    <p:extLst>
      <p:ext uri="{BB962C8B-B14F-4D97-AF65-F5344CB8AC3E}">
        <p14:creationId xmlns:p14="http://schemas.microsoft.com/office/powerpoint/2010/main" val="25869268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48F09-AAC8-872D-DD88-473DF5CFA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ML Misapplied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FA4CA-4007-4B0C-F1E3-23E6A51ADD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920" y="2587751"/>
            <a:ext cx="6842060" cy="3855089"/>
          </a:xfrm>
        </p:spPr>
        <p:txBody>
          <a:bodyPr>
            <a:normAutofit/>
          </a:bodyPr>
          <a:lstStyle/>
          <a:p>
            <a:r>
              <a:rPr lang="en-US" dirty="0"/>
              <a:t>Machine learning searches for the patterns it is directed to find in the training datasets—“more like this”</a:t>
            </a:r>
          </a:p>
          <a:p>
            <a:r>
              <a:rPr lang="en-US" dirty="0"/>
              <a:t>Over time and with feedback, the precision increases</a:t>
            </a:r>
          </a:p>
          <a:p>
            <a:r>
              <a:rPr lang="en-US" dirty="0"/>
              <a:t>Precision does not equal accuracy</a:t>
            </a:r>
          </a:p>
          <a:p>
            <a:r>
              <a:rPr lang="en-US" dirty="0"/>
              <a:t>“Research identity” is not and should not be unidimensional</a:t>
            </a:r>
          </a:p>
        </p:txBody>
      </p:sp>
      <p:pic>
        <p:nvPicPr>
          <p:cNvPr id="5" name="Picture 4" descr="A picture containing outdoor&#10;&#10;Description automatically generated">
            <a:extLst>
              <a:ext uri="{FF2B5EF4-FFF2-40B4-BE49-F238E27FC236}">
                <a16:creationId xmlns:a16="http://schemas.microsoft.com/office/drawing/2014/main" id="{13C2D5D7-A62E-E621-F41A-8F3F6412E3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724"/>
          <a:stretch/>
        </p:blipFill>
        <p:spPr>
          <a:xfrm>
            <a:off x="7802180" y="2587751"/>
            <a:ext cx="4389820" cy="28620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784B13-0915-DE1F-FF96-5E43E8CD1F45}"/>
              </a:ext>
            </a:extLst>
          </p:cNvPr>
          <p:cNvSpPr txBox="1"/>
          <p:nvPr/>
        </p:nvSpPr>
        <p:spPr>
          <a:xfrm>
            <a:off x="8177140" y="5704176"/>
            <a:ext cx="36399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"Reflection of the Turning Torso" by Susanne Nilsson, CC-BY-SA 2.0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844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6544B-37A8-8F80-5ADD-EB7C476AE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Profile Me Please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3399E1-47C7-CF9E-0995-6AB42AFA3C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are profile-based services so popular?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/>
              <a:t>Easy to use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/>
              <a:t>Free (at least in money)</a:t>
            </a:r>
          </a:p>
          <a:p>
            <a:endParaRPr lang="en-US" dirty="0"/>
          </a:p>
          <a:p>
            <a:r>
              <a:rPr lang="en-US" dirty="0"/>
              <a:t>These services seem to “know you better than you know yourself.” </a:t>
            </a:r>
            <a:r>
              <a:rPr lang="en-US" i="1" dirty="0"/>
              <a:t>They don’t. </a:t>
            </a:r>
            <a:r>
              <a:rPr lang="en-US" dirty="0"/>
              <a:t>It’s one part illusion, one part self-fulfilling prophecy.</a:t>
            </a:r>
          </a:p>
        </p:txBody>
      </p:sp>
    </p:spTree>
    <p:extLst>
      <p:ext uri="{BB962C8B-B14F-4D97-AF65-F5344CB8AC3E}">
        <p14:creationId xmlns:p14="http://schemas.microsoft.com/office/powerpoint/2010/main" val="3213842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F8755-8C7E-7480-E6FD-22064CA40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Consulting on ML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43A08-B256-293B-4948-BD3498B0EE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landscape of tools is wide and growing rapidly</a:t>
            </a:r>
          </a:p>
          <a:p>
            <a:r>
              <a:rPr lang="en-US" dirty="0"/>
              <a:t>Ask researchers about their goals</a:t>
            </a:r>
          </a:p>
          <a:p>
            <a:r>
              <a:rPr lang="en-US" dirty="0"/>
              <a:t>Understand their resources and limiting factors</a:t>
            </a:r>
          </a:p>
          <a:p>
            <a:r>
              <a:rPr lang="en-US" dirty="0"/>
              <a:t>Encourage them to consider data collection, lock-in risk</a:t>
            </a:r>
          </a:p>
          <a:p>
            <a:r>
              <a:rPr lang="en-US" dirty="0"/>
              <a:t>Explain the problem with profiling in interdisciplinary work</a:t>
            </a:r>
          </a:p>
        </p:txBody>
      </p:sp>
    </p:spTree>
    <p:extLst>
      <p:ext uri="{BB962C8B-B14F-4D97-AF65-F5344CB8AC3E}">
        <p14:creationId xmlns:p14="http://schemas.microsoft.com/office/powerpoint/2010/main" val="2927069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C2A46-9268-69A6-78FE-5162A2B16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Uses for AI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893CD9-A175-C17A-FA54-B98F2DFB4F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0119" y="2587752"/>
            <a:ext cx="6323549" cy="3593592"/>
          </a:xfrm>
        </p:spPr>
        <p:txBody>
          <a:bodyPr>
            <a:normAutofit/>
          </a:bodyPr>
          <a:lstStyle/>
          <a:p>
            <a:r>
              <a:rPr lang="en-US" dirty="0"/>
              <a:t>“Reading” and summarizing papers</a:t>
            </a:r>
          </a:p>
          <a:p>
            <a:r>
              <a:rPr lang="en-US" dirty="0"/>
              <a:t>Getting a topic overview</a:t>
            </a:r>
          </a:p>
          <a:p>
            <a:r>
              <a:rPr lang="en-US" dirty="0"/>
              <a:t>Refining existing prose</a:t>
            </a:r>
          </a:p>
          <a:p>
            <a:r>
              <a:rPr lang="en-US" dirty="0"/>
              <a:t>Generating starter code</a:t>
            </a:r>
          </a:p>
          <a:p>
            <a:r>
              <a:rPr lang="en-US" dirty="0"/>
              <a:t>Research integrity checks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05CFE0-F0CE-4AEA-8BE6-D41E0AF464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07915" y="5586864"/>
            <a:ext cx="8020917" cy="953322"/>
          </a:xfrm>
        </p:spPr>
        <p:txBody>
          <a:bodyPr>
            <a:normAutofit/>
          </a:bodyPr>
          <a:lstStyle/>
          <a:p>
            <a:r>
              <a:rPr lang="en-US" dirty="0"/>
              <a:t>Want to stay up-to-date on how academics use AI? Dr. Mushtaq Bilal @</a:t>
            </a:r>
            <a:r>
              <a:rPr lang="en-US" dirty="0" err="1"/>
              <a:t>MushtaqBilalPhD</a:t>
            </a:r>
            <a:r>
              <a:rPr lang="en-US" dirty="0"/>
              <a:t> on Twitter</a:t>
            </a:r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F0261463-7193-A199-CBAF-BC53C170BC53}"/>
              </a:ext>
            </a:extLst>
          </p:cNvPr>
          <p:cNvSpPr/>
          <p:nvPr/>
        </p:nvSpPr>
        <p:spPr>
          <a:xfrm>
            <a:off x="1502979" y="5864772"/>
            <a:ext cx="1492469" cy="316572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051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3258A-DC7F-ADA5-27A9-456F142BB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for Listening!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D43241-25A3-7B44-8147-E414BC176A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0721" y="3429000"/>
            <a:ext cx="5132832" cy="2752344"/>
          </a:xfrm>
        </p:spPr>
        <p:txBody>
          <a:bodyPr/>
          <a:lstStyle/>
          <a:p>
            <a:r>
              <a:rPr lang="en-US" dirty="0"/>
              <a:t>Ali </a:t>
            </a:r>
            <a:r>
              <a:rPr lang="en-US" dirty="0" err="1"/>
              <a:t>Krzton</a:t>
            </a:r>
            <a:r>
              <a:rPr lang="en-US" dirty="0"/>
              <a:t>, Research Data Management Librarian</a:t>
            </a:r>
          </a:p>
          <a:p>
            <a:r>
              <a:rPr lang="en-US" dirty="0">
                <a:hlinkClick r:id="rId2"/>
              </a:rPr>
              <a:t>alk0043@auburn.edu</a:t>
            </a:r>
            <a:r>
              <a:rPr lang="en-US" dirty="0"/>
              <a:t> </a:t>
            </a:r>
          </a:p>
        </p:txBody>
      </p:sp>
      <p:pic>
        <p:nvPicPr>
          <p:cNvPr id="5" name="Picture 4" descr="A black cat in a box&#10;&#10;Description automatically generated">
            <a:extLst>
              <a:ext uri="{FF2B5EF4-FFF2-40B4-BE49-F238E27FC236}">
                <a16:creationId xmlns:a16="http://schemas.microsoft.com/office/drawing/2014/main" id="{FFF9773D-4501-779B-4F06-3348BB12ED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713" b="18544"/>
          <a:stretch/>
        </p:blipFill>
        <p:spPr>
          <a:xfrm>
            <a:off x="507781" y="2280743"/>
            <a:ext cx="5143500" cy="457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8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66307-C463-C4B1-84F8-A6E9FB5E1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517" y="317814"/>
            <a:ext cx="11445766" cy="1700784"/>
          </a:xfrm>
        </p:spPr>
        <p:txBody>
          <a:bodyPr/>
          <a:lstStyle/>
          <a:p>
            <a:r>
              <a:rPr lang="en-US" dirty="0"/>
              <a:t>Research 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824E00-1CD6-135A-D51F-EEBB24961E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Scholars are easily overwhelmed by the volume of sources</a:t>
            </a:r>
          </a:p>
          <a:p>
            <a:r>
              <a:rPr lang="en-US" dirty="0"/>
              <a:t>Information overload is now a “big data” problem</a:t>
            </a:r>
          </a:p>
          <a:p>
            <a:r>
              <a:rPr lang="en-US" dirty="0"/>
              <a:t>Can AI help researchers to tame the literature?</a:t>
            </a:r>
          </a:p>
        </p:txBody>
      </p:sp>
      <p:pic>
        <p:nvPicPr>
          <p:cNvPr id="7" name="Graphic 6" descr="Fire Hydrant with solid fill">
            <a:extLst>
              <a:ext uri="{FF2B5EF4-FFF2-40B4-BE49-F238E27FC236}">
                <a16:creationId xmlns:a16="http://schemas.microsoft.com/office/drawing/2014/main" id="{C7440E8F-D628-E3D4-0EFE-6BB2A65D80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62258" y="4484260"/>
            <a:ext cx="1811845" cy="181184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1AD3D4B-3DA0-9697-936C-761FFEA9CAB9}"/>
              </a:ext>
            </a:extLst>
          </p:cNvPr>
          <p:cNvSpPr/>
          <p:nvPr/>
        </p:nvSpPr>
        <p:spPr>
          <a:xfrm>
            <a:off x="2770442" y="5252263"/>
            <a:ext cx="6941117" cy="324665"/>
          </a:xfrm>
          <a:prstGeom prst="rect">
            <a:avLst/>
          </a:prstGeom>
          <a:solidFill>
            <a:schemeClr val="accent6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loud 3">
            <a:extLst>
              <a:ext uri="{FF2B5EF4-FFF2-40B4-BE49-F238E27FC236}">
                <a16:creationId xmlns:a16="http://schemas.microsoft.com/office/drawing/2014/main" id="{8CCEA2EF-3D34-3409-5FAB-4B672A1A8305}"/>
              </a:ext>
            </a:extLst>
          </p:cNvPr>
          <p:cNvSpPr/>
          <p:nvPr/>
        </p:nvSpPr>
        <p:spPr>
          <a:xfrm rot="16200000">
            <a:off x="9189306" y="4950639"/>
            <a:ext cx="1343590" cy="879085"/>
          </a:xfrm>
          <a:prstGeom prst="cloud">
            <a:avLst/>
          </a:prstGeom>
          <a:solidFill>
            <a:schemeClr val="accent6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975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3B154-47E3-77DC-F5B5-F953B94E1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Machine Learning Basics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0F859-A123-AED8-0930-000E78006E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Machine learning is a type of AI technology</a:t>
            </a:r>
          </a:p>
          <a:p>
            <a:r>
              <a:rPr lang="en-US" dirty="0"/>
              <a:t>Operates by finding correlations between features</a:t>
            </a:r>
          </a:p>
          <a:p>
            <a:r>
              <a:rPr lang="en-US" dirty="0"/>
              <a:t>Process is not explicitly programmed</a:t>
            </a:r>
          </a:p>
          <a:p>
            <a:r>
              <a:rPr lang="en-US" dirty="0"/>
              <a:t>Machine learning can make new, surprising connections</a:t>
            </a:r>
          </a:p>
        </p:txBody>
      </p:sp>
    </p:spTree>
    <p:extLst>
      <p:ext uri="{BB962C8B-B14F-4D97-AF65-F5344CB8AC3E}">
        <p14:creationId xmlns:p14="http://schemas.microsoft.com/office/powerpoint/2010/main" val="3305304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01425-69A3-2E2F-40D6-C764F28A6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Emergent Behavior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18B88-C6B0-06D9-F891-C13D60E7A0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6943" y="3260825"/>
            <a:ext cx="5588217" cy="2835166"/>
          </a:xfrm>
        </p:spPr>
        <p:txBody>
          <a:bodyPr>
            <a:normAutofit/>
          </a:bodyPr>
          <a:lstStyle/>
          <a:p>
            <a:r>
              <a:rPr lang="en-US" dirty="0"/>
              <a:t>Q. How does a machine learning algorithm identify a picture of a cat?</a:t>
            </a:r>
          </a:p>
          <a:p>
            <a:r>
              <a:rPr lang="en-US" dirty="0"/>
              <a:t>	A. The same way you do.</a:t>
            </a:r>
          </a:p>
          <a:p>
            <a:endParaRPr lang="en-US" dirty="0"/>
          </a:p>
        </p:txBody>
      </p:sp>
      <p:pic>
        <p:nvPicPr>
          <p:cNvPr id="7" name="Picture 6" descr="A cat lying on a chair&#10;&#10;Description automatically generated with low confidence">
            <a:extLst>
              <a:ext uri="{FF2B5EF4-FFF2-40B4-BE49-F238E27FC236}">
                <a16:creationId xmlns:a16="http://schemas.microsoft.com/office/drawing/2014/main" id="{68B22311-60D6-056D-110E-8FE4659653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556" b="17548"/>
          <a:stretch/>
        </p:blipFill>
        <p:spPr>
          <a:xfrm>
            <a:off x="717988" y="2280744"/>
            <a:ext cx="5143500" cy="458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513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D7D26-4ACE-C56F-6A29-FA49E6978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Exploring New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546BF-DD68-01BD-A099-50C98CD6CB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Interdisciplinary research involves leveraging insights from multiple fields of study and potentially multiple methodologies</a:t>
            </a:r>
          </a:p>
          <a:p>
            <a:r>
              <a:rPr lang="en-US" dirty="0"/>
              <a:t>Searching in unfamiliar areas is especially challenging</a:t>
            </a:r>
          </a:p>
          <a:p>
            <a:r>
              <a:rPr lang="en-US" dirty="0"/>
              <a:t>Machine learning can help people jump in faster</a:t>
            </a:r>
          </a:p>
          <a:p>
            <a:r>
              <a:rPr lang="en-US" dirty="0"/>
              <a:t>Potential to identify novel connections in the literature</a:t>
            </a:r>
          </a:p>
        </p:txBody>
      </p:sp>
    </p:spTree>
    <p:extLst>
      <p:ext uri="{BB962C8B-B14F-4D97-AF65-F5344CB8AC3E}">
        <p14:creationId xmlns:p14="http://schemas.microsoft.com/office/powerpoint/2010/main" val="3690834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7C374-E3CE-5236-0BA7-50193D705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About the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846DEA-5B04-C493-0694-ABB697CED9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587752"/>
            <a:ext cx="5577314" cy="3593592"/>
          </a:xfrm>
        </p:spPr>
        <p:txBody>
          <a:bodyPr/>
          <a:lstStyle/>
          <a:p>
            <a:r>
              <a:rPr lang="en-US" dirty="0"/>
              <a:t>What is the source of the data used to train the ML model?</a:t>
            </a:r>
          </a:p>
          <a:p>
            <a:r>
              <a:rPr lang="en-US" dirty="0"/>
              <a:t>Two general categories: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Literature-based (or text-based)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User behavior-based (or based on user profiles)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ED3789B-6F0F-CF61-4842-B9473CD728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9614" y="2339556"/>
            <a:ext cx="5080000" cy="4064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C5AF552-C5E6-08B0-F802-80F407DCA0F0}"/>
              </a:ext>
            </a:extLst>
          </p:cNvPr>
          <p:cNvSpPr txBox="1"/>
          <p:nvPr/>
        </p:nvSpPr>
        <p:spPr>
          <a:xfrm>
            <a:off x="6674064" y="6485271"/>
            <a:ext cx="548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"Artificial Intelligence &amp; AI &amp; Machine Learning" by Mike Mackenzie, CC-BY 2.0</a:t>
            </a:r>
          </a:p>
        </p:txBody>
      </p:sp>
    </p:spTree>
    <p:extLst>
      <p:ext uri="{BB962C8B-B14F-4D97-AF65-F5344CB8AC3E}">
        <p14:creationId xmlns:p14="http://schemas.microsoft.com/office/powerpoint/2010/main" val="1382866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C8A72-AEDD-7492-4BB3-BDD14094E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Text-Based Tools</a:t>
            </a:r>
          </a:p>
        </p:txBody>
      </p:sp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FF76A41-98AC-E876-BC1E-CA92B8C39B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830" y="2343807"/>
            <a:ext cx="7772400" cy="44394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3C776EB-6EDF-2469-0A89-AFBED8A81B95}"/>
              </a:ext>
            </a:extLst>
          </p:cNvPr>
          <p:cNvSpPr txBox="1"/>
          <p:nvPr/>
        </p:nvSpPr>
        <p:spPr>
          <a:xfrm>
            <a:off x="8370018" y="4086482"/>
            <a:ext cx="28588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Research Rabbit</a:t>
            </a:r>
          </a:p>
          <a:p>
            <a:r>
              <a:rPr lang="en-US" sz="2800" dirty="0" err="1"/>
              <a:t>researchrabbit.ai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25779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E67F9-93C4-C64A-50EE-EB0E69D8F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Profile-Based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9BE62-2A8A-6980-971C-659B76C860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“Netflix for papers” model</a:t>
            </a:r>
          </a:p>
          <a:p>
            <a:r>
              <a:rPr lang="en-US" dirty="0"/>
              <a:t>Primary input is user data</a:t>
            </a:r>
          </a:p>
          <a:p>
            <a:r>
              <a:rPr lang="en-US" dirty="0"/>
              <a:t>Monitors user behavior</a:t>
            </a:r>
          </a:p>
          <a:p>
            <a:r>
              <a:rPr lang="en-US" dirty="0"/>
              <a:t>Focused on personalized feeds</a:t>
            </a:r>
          </a:p>
          <a:p>
            <a:r>
              <a:rPr lang="en-US" dirty="0"/>
              <a:t>May be one component of a larger service</a:t>
            </a:r>
          </a:p>
        </p:txBody>
      </p:sp>
    </p:spTree>
    <p:extLst>
      <p:ext uri="{BB962C8B-B14F-4D97-AF65-F5344CB8AC3E}">
        <p14:creationId xmlns:p14="http://schemas.microsoft.com/office/powerpoint/2010/main" val="3029587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19A93-D5B2-91DA-9952-BFA734A6F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Promise Fulfilled?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783D69-6F80-464C-FA73-910347FEF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946594"/>
            <a:ext cx="10268712" cy="3593592"/>
          </a:xfrm>
        </p:spPr>
        <p:txBody>
          <a:bodyPr>
            <a:normAutofit/>
          </a:bodyPr>
          <a:lstStyle/>
          <a:p>
            <a:r>
              <a:rPr lang="en-US" sz="3200" dirty="0"/>
              <a:t>Literature-based ML tools could revolutionize interdisciplinary research, but they are not mature.</a:t>
            </a:r>
          </a:p>
          <a:p>
            <a:endParaRPr lang="en-US" sz="3200" dirty="0"/>
          </a:p>
          <a:p>
            <a:r>
              <a:rPr lang="en-US" sz="3200" dirty="0"/>
              <a:t>User profile-based ML tools restrict the focus of researchers to increasingly narrow, specific areas.</a:t>
            </a:r>
          </a:p>
        </p:txBody>
      </p:sp>
    </p:spTree>
    <p:extLst>
      <p:ext uri="{BB962C8B-B14F-4D97-AF65-F5344CB8AC3E}">
        <p14:creationId xmlns:p14="http://schemas.microsoft.com/office/powerpoint/2010/main" val="2125110746"/>
      </p:ext>
    </p:extLst>
  </p:cSld>
  <p:clrMapOvr>
    <a:masterClrMapping/>
  </p:clrMapOvr>
</p:sld>
</file>

<file path=ppt/theme/theme1.xml><?xml version="1.0" encoding="utf-8"?>
<a:theme xmlns:a="http://schemas.openxmlformats.org/drawingml/2006/main" name="JuxtaposeVTI">
  <a:themeElements>
    <a:clrScheme name="AnalogousFromDarkSeedLeftStep">
      <a:dk1>
        <a:srgbClr val="000000"/>
      </a:dk1>
      <a:lt1>
        <a:srgbClr val="FFFFFF"/>
      </a:lt1>
      <a:dk2>
        <a:srgbClr val="301B2D"/>
      </a:dk2>
      <a:lt2>
        <a:srgbClr val="F0F3F2"/>
      </a:lt2>
      <a:accent1>
        <a:srgbClr val="E72983"/>
      </a:accent1>
      <a:accent2>
        <a:srgbClr val="D517C0"/>
      </a:accent2>
      <a:accent3>
        <a:srgbClr val="AD29E7"/>
      </a:accent3>
      <a:accent4>
        <a:srgbClr val="5725D7"/>
      </a:accent4>
      <a:accent5>
        <a:srgbClr val="2944E7"/>
      </a:accent5>
      <a:accent6>
        <a:srgbClr val="1781D5"/>
      </a:accent6>
      <a:hlink>
        <a:srgbClr val="433FBF"/>
      </a:hlink>
      <a:folHlink>
        <a:srgbClr val="7F7F7F"/>
      </a:folHlink>
    </a:clrScheme>
    <a:fontScheme name="Custom 167">
      <a:majorFont>
        <a:latin typeface="Franklin Gothic Demi Cond"/>
        <a:ea typeface=""/>
        <a:cs typeface=""/>
      </a:majorFont>
      <a:minorFont>
        <a:latin typeface="Franklin 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uxtaposeVTI" id="{FBDCC3B4-6EA8-442A-B697-43C068E31FE3}" vid="{090F2E09-E4E2-4F71-A70E-279F5A0D9E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2226</TotalTime>
  <Words>522</Words>
  <Application>Microsoft Macintosh PowerPoint</Application>
  <PresentationFormat>Widescreen</PresentationFormat>
  <Paragraphs>71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Franklin Gothic Demi Cond</vt:lpstr>
      <vt:lpstr>Franklin Gothic Medium</vt:lpstr>
      <vt:lpstr>Wingdings</vt:lpstr>
      <vt:lpstr>JuxtaposeVTI</vt:lpstr>
      <vt:lpstr>Welcome to the Machine Ir/Responsible Use  of Machine Learning in  Research Recommendation Tools</vt:lpstr>
      <vt:lpstr>Research Recommendations</vt:lpstr>
      <vt:lpstr>Machine Learning Basics</vt:lpstr>
      <vt:lpstr>Emergent Behavior</vt:lpstr>
      <vt:lpstr>Exploring New Topics</vt:lpstr>
      <vt:lpstr>It’s About the Data</vt:lpstr>
      <vt:lpstr>Text-Based Tools</vt:lpstr>
      <vt:lpstr>Profile-Based Tools</vt:lpstr>
      <vt:lpstr>Promise Fulfilled?</vt:lpstr>
      <vt:lpstr>ML Misapplied</vt:lpstr>
      <vt:lpstr>Profile Me Please</vt:lpstr>
      <vt:lpstr>Consulting on ML Tools</vt:lpstr>
      <vt:lpstr>Other Uses for AI</vt:lpstr>
      <vt:lpstr>Thanks for Listening!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</dc:title>
  <dc:creator>Ali Krzton</dc:creator>
  <cp:lastModifiedBy>Ali Krzton</cp:lastModifiedBy>
  <cp:revision>18</cp:revision>
  <dcterms:created xsi:type="dcterms:W3CDTF">2023-03-15T12:30:31Z</dcterms:created>
  <dcterms:modified xsi:type="dcterms:W3CDTF">2023-03-17T01:58:25Z</dcterms:modified>
</cp:coreProperties>
</file>